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72" r:id="rId14"/>
    <p:sldId id="273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0E53-8AE2-4479-8D35-8FC4D0A9833C}" type="datetimeFigureOut">
              <a:rPr lang="it-IT" smtClean="0"/>
              <a:t>29/01/2015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F8B7-CF08-42A4-B4A1-0254D4AD0E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0E53-8AE2-4479-8D35-8FC4D0A9833C}" type="datetimeFigureOut">
              <a:rPr lang="it-IT" smtClean="0"/>
              <a:t>29/01/2015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F8B7-CF08-42A4-B4A1-0254D4AD0E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0E53-8AE2-4479-8D35-8FC4D0A9833C}" type="datetimeFigureOut">
              <a:rPr lang="it-IT" smtClean="0"/>
              <a:t>29/01/2015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F8B7-CF08-42A4-B4A1-0254D4AD0E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0E53-8AE2-4479-8D35-8FC4D0A9833C}" type="datetimeFigureOut">
              <a:rPr lang="it-IT" smtClean="0"/>
              <a:t>29/01/2015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F8B7-CF08-42A4-B4A1-0254D4AD0E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0E53-8AE2-4479-8D35-8FC4D0A9833C}" type="datetimeFigureOut">
              <a:rPr lang="it-IT" smtClean="0"/>
              <a:t>29/01/2015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F8B7-CF08-42A4-B4A1-0254D4AD0E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0E53-8AE2-4479-8D35-8FC4D0A9833C}" type="datetimeFigureOut">
              <a:rPr lang="it-IT" smtClean="0"/>
              <a:t>29/01/2015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F8B7-CF08-42A4-B4A1-0254D4AD0E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0E53-8AE2-4479-8D35-8FC4D0A9833C}" type="datetimeFigureOut">
              <a:rPr lang="it-IT" smtClean="0"/>
              <a:t>29/01/2015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F8B7-CF08-42A4-B4A1-0254D4AD0E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0E53-8AE2-4479-8D35-8FC4D0A9833C}" type="datetimeFigureOut">
              <a:rPr lang="it-IT" smtClean="0"/>
              <a:t>29/01/2015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F8B7-CF08-42A4-B4A1-0254D4AD0E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0E53-8AE2-4479-8D35-8FC4D0A9833C}" type="datetimeFigureOut">
              <a:rPr lang="it-IT" smtClean="0"/>
              <a:t>29/01/2015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F8B7-CF08-42A4-B4A1-0254D4AD0E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0E53-8AE2-4479-8D35-8FC4D0A9833C}" type="datetimeFigureOut">
              <a:rPr lang="it-IT" smtClean="0"/>
              <a:t>29/01/2015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F8B7-CF08-42A4-B4A1-0254D4AD0E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0E53-8AE2-4479-8D35-8FC4D0A9833C}" type="datetimeFigureOut">
              <a:rPr lang="it-IT" smtClean="0"/>
              <a:t>29/01/2015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F8B7-CF08-42A4-B4A1-0254D4AD0EC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0E53-8AE2-4479-8D35-8FC4D0A9833C}" type="datetimeFigureOut">
              <a:rPr lang="it-IT" smtClean="0"/>
              <a:t>29/01/2015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5F8B7-CF08-42A4-B4A1-0254D4AD0EC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Dante Alighieri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struttura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it-IT" dirty="0" smtClean="0"/>
              <a:t>La Vita Nova è </a:t>
            </a:r>
            <a:r>
              <a:rPr lang="it-IT" u="sng" dirty="0"/>
              <a:t>divisa in </a:t>
            </a:r>
            <a:r>
              <a:rPr lang="it-IT" b="1" u="sng" dirty="0">
                <a:solidFill>
                  <a:srgbClr val="FF0000"/>
                </a:solidFill>
              </a:rPr>
              <a:t>due </a:t>
            </a:r>
            <a:r>
              <a:rPr lang="it-IT" b="1" u="sng" dirty="0" smtClean="0">
                <a:solidFill>
                  <a:srgbClr val="FF0000"/>
                </a:solidFill>
              </a:rPr>
              <a:t>parti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 </a:t>
            </a:r>
            <a:r>
              <a:rPr lang="it-IT" dirty="0"/>
              <a:t>l’evento che </a:t>
            </a:r>
            <a:r>
              <a:rPr lang="it-IT" dirty="0" smtClean="0"/>
              <a:t>divide le due parti </a:t>
            </a:r>
            <a:r>
              <a:rPr lang="it-IT" dirty="0"/>
              <a:t>è la </a:t>
            </a:r>
            <a:r>
              <a:rPr lang="it-IT" b="1" dirty="0">
                <a:solidFill>
                  <a:srgbClr val="FF0000"/>
                </a:solidFill>
              </a:rPr>
              <a:t>morte di </a:t>
            </a:r>
            <a:r>
              <a:rPr lang="it-IT" b="1" dirty="0" smtClean="0">
                <a:solidFill>
                  <a:srgbClr val="FF0000"/>
                </a:solidFill>
              </a:rPr>
              <a:t>Beatrice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sz="2800" i="1" dirty="0" smtClean="0"/>
              <a:t>Riguardo ai temi possiamo dividere l’opera in 3 parti</a:t>
            </a:r>
            <a:endParaRPr lang="it-IT" sz="28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86124"/>
            <a:ext cx="7072362" cy="32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714488"/>
            <a:ext cx="8258204" cy="3214710"/>
          </a:xfrm>
        </p:spPr>
        <p:txBody>
          <a:bodyPr/>
          <a:lstStyle/>
          <a:p>
            <a:pPr lvl="0"/>
            <a:r>
              <a:rPr lang="it-IT" dirty="0"/>
              <a:t>Dante racconta di aver incontrato Beatrice, la </a:t>
            </a:r>
            <a:r>
              <a:rPr lang="it-IT" b="1" dirty="0"/>
              <a:t>prima volta</a:t>
            </a:r>
            <a:r>
              <a:rPr lang="it-IT" dirty="0"/>
              <a:t>, </a:t>
            </a:r>
            <a:r>
              <a:rPr lang="it-IT" b="1" dirty="0"/>
              <a:t>in </a:t>
            </a:r>
            <a:r>
              <a:rPr lang="it-IT" b="1" dirty="0">
                <a:solidFill>
                  <a:srgbClr val="FF0000"/>
                </a:solidFill>
              </a:rPr>
              <a:t>chiesa</a:t>
            </a:r>
            <a:r>
              <a:rPr lang="it-IT" dirty="0"/>
              <a:t>, quando entrambi avevano </a:t>
            </a:r>
            <a:r>
              <a:rPr lang="it-IT" b="1" dirty="0">
                <a:solidFill>
                  <a:srgbClr val="FF0000"/>
                </a:solidFill>
              </a:rPr>
              <a:t>9 anni</a:t>
            </a:r>
            <a:r>
              <a:rPr lang="it-IT" dirty="0"/>
              <a:t>. </a:t>
            </a:r>
            <a:r>
              <a:rPr lang="it-IT" sz="1600" i="1" dirty="0" smtClean="0"/>
              <a:t>(primo testo letto)</a:t>
            </a:r>
            <a:endParaRPr lang="it-IT" sz="1600" i="1" dirty="0"/>
          </a:p>
          <a:p>
            <a:r>
              <a:rPr lang="it-IT" dirty="0"/>
              <a:t>Il secondo incontro avviene in </a:t>
            </a:r>
            <a:r>
              <a:rPr lang="it-IT" b="1" dirty="0">
                <a:solidFill>
                  <a:srgbClr val="FF0000"/>
                </a:solidFill>
              </a:rPr>
              <a:t>strada</a:t>
            </a:r>
            <a:r>
              <a:rPr lang="it-IT" dirty="0"/>
              <a:t>, quando entrambi hanno </a:t>
            </a:r>
            <a:r>
              <a:rPr lang="it-IT" b="1" dirty="0">
                <a:solidFill>
                  <a:srgbClr val="FF0000"/>
                </a:solidFill>
              </a:rPr>
              <a:t>18 anni</a:t>
            </a:r>
            <a:r>
              <a:rPr lang="it-IT" dirty="0"/>
              <a:t>; Beatrice </a:t>
            </a:r>
            <a:r>
              <a:rPr lang="it-IT" b="1" dirty="0">
                <a:solidFill>
                  <a:srgbClr val="FF0000"/>
                </a:solidFill>
              </a:rPr>
              <a:t>saluta</a:t>
            </a:r>
            <a:r>
              <a:rPr lang="it-IT" dirty="0"/>
              <a:t> Dante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596" y="285728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Primo e secondo incontro</a:t>
            </a:r>
            <a:endParaRPr lang="it-IT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Elementi simbolici presenti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nome di </a:t>
            </a:r>
            <a:r>
              <a:rPr lang="it-IT" dirty="0" smtClean="0">
                <a:solidFill>
                  <a:srgbClr val="FF0000"/>
                </a:solidFill>
              </a:rPr>
              <a:t>BEATRICE</a:t>
            </a:r>
            <a:r>
              <a:rPr lang="it-IT" dirty="0" smtClean="0"/>
              <a:t> = colei che dà beatitudine</a:t>
            </a:r>
          </a:p>
          <a:p>
            <a:r>
              <a:rPr lang="it-IT" dirty="0" smtClean="0"/>
              <a:t>I numeri sono sempre MULTIPLI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3 </a:t>
            </a:r>
            <a:r>
              <a:rPr lang="it-IT" dirty="0" smtClean="0"/>
              <a:t>= il 3 è il divino, la Trinità</a:t>
            </a:r>
          </a:p>
          <a:p>
            <a:r>
              <a:rPr lang="it-IT" dirty="0" smtClean="0"/>
              <a:t>Beatrice è vestita di </a:t>
            </a:r>
            <a:r>
              <a:rPr lang="it-IT" dirty="0" smtClean="0">
                <a:solidFill>
                  <a:srgbClr val="FF0000"/>
                </a:solidFill>
              </a:rPr>
              <a:t>ROSSO</a:t>
            </a:r>
            <a:r>
              <a:rPr lang="it-IT" dirty="0" smtClean="0"/>
              <a:t> = simbolo sia di nobiltà che d’amore (e sangue, cosa che ci dice che l’amore per Beatrice sarà travagliato)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SALUTO</a:t>
            </a:r>
            <a:r>
              <a:rPr lang="it-IT" dirty="0" smtClean="0"/>
              <a:t> (elemento che ritorna in molte poesie dello Stilnovo) = Il </a:t>
            </a:r>
            <a:r>
              <a:rPr lang="it-IT" b="1" dirty="0" smtClean="0"/>
              <a:t>saluto</a:t>
            </a:r>
            <a:r>
              <a:rPr lang="it-IT" dirty="0" smtClean="0"/>
              <a:t> di Beatrice ha effetti </a:t>
            </a:r>
            <a:r>
              <a:rPr lang="it-IT" b="1" dirty="0" smtClean="0"/>
              <a:t>benefici</a:t>
            </a:r>
            <a:r>
              <a:rPr lang="it-IT" dirty="0" smtClean="0"/>
              <a:t> (</a:t>
            </a:r>
            <a:r>
              <a:rPr lang="it-IT" b="1" dirty="0" smtClean="0"/>
              <a:t>beatificanti</a:t>
            </a:r>
            <a:r>
              <a:rPr lang="it-IT" dirty="0" smtClean="0"/>
              <a:t>) su Dante. La parola saluto è vicina alla parola “salute” e quindi “</a:t>
            </a:r>
            <a:r>
              <a:rPr lang="it-IT" b="1" dirty="0" smtClean="0"/>
              <a:t>salvezza</a:t>
            </a:r>
            <a:r>
              <a:rPr lang="it-IT" dirty="0" smtClean="0"/>
              <a:t>”.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donna angelo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L’amore verso Beatrice è </a:t>
            </a:r>
            <a:r>
              <a:rPr lang="it-IT" dirty="0" smtClean="0">
                <a:solidFill>
                  <a:srgbClr val="FF0000"/>
                </a:solidFill>
              </a:rPr>
              <a:t>allegorico</a:t>
            </a:r>
          </a:p>
          <a:p>
            <a:r>
              <a:rPr lang="it-IT" dirty="0" smtClean="0"/>
              <a:t>Beatrice è una </a:t>
            </a:r>
            <a:r>
              <a:rPr lang="it-IT" dirty="0" smtClean="0">
                <a:solidFill>
                  <a:srgbClr val="FF0000"/>
                </a:solidFill>
              </a:rPr>
              <a:t>donna-angelo</a:t>
            </a:r>
            <a:r>
              <a:rPr lang="it-IT" dirty="0" smtClean="0"/>
              <a:t> (tema tipico dello Stilnovo)</a:t>
            </a:r>
          </a:p>
          <a:p>
            <a:r>
              <a:rPr lang="it-IT" dirty="0" smtClean="0"/>
              <a:t>Le sue </a:t>
            </a:r>
            <a:r>
              <a:rPr lang="it-IT" dirty="0" smtClean="0">
                <a:solidFill>
                  <a:srgbClr val="FF0000"/>
                </a:solidFill>
              </a:rPr>
              <a:t>virtù</a:t>
            </a:r>
            <a:r>
              <a:rPr lang="it-IT" dirty="0" smtClean="0"/>
              <a:t> (onestà, gentilezza, umiltà) </a:t>
            </a:r>
            <a:r>
              <a:rPr lang="it-IT" dirty="0" smtClean="0">
                <a:solidFill>
                  <a:srgbClr val="FF0000"/>
                </a:solidFill>
              </a:rPr>
              <a:t>elevano</a:t>
            </a:r>
            <a:r>
              <a:rPr lang="it-IT" dirty="0" smtClean="0"/>
              <a:t> chi le sta attorno verso la perfezione e verso Dio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tilnov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64" y="714304"/>
            <a:ext cx="9099071" cy="54293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donna dello schermo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Per avere il saluto Dante </a:t>
            </a:r>
            <a:r>
              <a:rPr lang="it-IT" b="1" dirty="0"/>
              <a:t>guarda</a:t>
            </a:r>
            <a:r>
              <a:rPr lang="it-IT" dirty="0"/>
              <a:t> Beatrice. Ma un’altra donna pensa che Dante stia guardando lei. Dante usa questa donna (</a:t>
            </a:r>
            <a:r>
              <a:rPr lang="it-IT" b="1" dirty="0" err="1">
                <a:solidFill>
                  <a:srgbClr val="FF0000"/>
                </a:solidFill>
              </a:rPr>
              <a:t>donna</a:t>
            </a:r>
            <a:r>
              <a:rPr lang="it-IT" b="1" dirty="0">
                <a:solidFill>
                  <a:srgbClr val="FF0000"/>
                </a:solidFill>
              </a:rPr>
              <a:t> dello schermo</a:t>
            </a:r>
            <a:r>
              <a:rPr lang="it-IT" dirty="0"/>
              <a:t>) per nascondere ai pettegoli il suo amore per Beatrice. Però Dante ottiene l’effetto contrario: Beatrice, sdegnata, </a:t>
            </a:r>
            <a:r>
              <a:rPr lang="it-IT" b="1" dirty="0">
                <a:solidFill>
                  <a:srgbClr val="FF0000"/>
                </a:solidFill>
              </a:rPr>
              <a:t>gli toglie il saluto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/>
              <a:t>Inizia una fase drammatica della </a:t>
            </a:r>
            <a:r>
              <a:rPr lang="it-IT" i="1" dirty="0"/>
              <a:t>Vita nova</a:t>
            </a:r>
            <a:r>
              <a:rPr lang="it-IT" dirty="0"/>
              <a:t>, fase in cui Dante </a:t>
            </a:r>
            <a:r>
              <a:rPr lang="it-IT" b="1" dirty="0">
                <a:solidFill>
                  <a:srgbClr val="FF0000"/>
                </a:solidFill>
              </a:rPr>
              <a:t>soffre</a:t>
            </a:r>
            <a:r>
              <a:rPr lang="it-IT" dirty="0"/>
              <a:t> per amore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parte centrale della Vita Nova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 questo momento </a:t>
            </a:r>
            <a:r>
              <a:rPr lang="it-IT" b="1" dirty="0"/>
              <a:t>cambia lo scopo</a:t>
            </a:r>
            <a:r>
              <a:rPr lang="it-IT" dirty="0"/>
              <a:t> dell’amore di Dante per Beatrice: lo scopo diventa </a:t>
            </a:r>
            <a:r>
              <a:rPr lang="it-IT" b="1" dirty="0">
                <a:solidFill>
                  <a:srgbClr val="FF0000"/>
                </a:solidFill>
              </a:rPr>
              <a:t>lodare con le parole l’amata</a:t>
            </a:r>
            <a:r>
              <a:rPr lang="it-IT" dirty="0">
                <a:solidFill>
                  <a:srgbClr val="FF0000"/>
                </a:solidFill>
              </a:rPr>
              <a:t> </a:t>
            </a:r>
            <a:endParaRPr lang="it-IT" dirty="0" smtClean="0"/>
          </a:p>
          <a:p>
            <a:r>
              <a:rPr lang="it-IT" dirty="0" smtClean="0"/>
              <a:t>Questa è </a:t>
            </a:r>
            <a:r>
              <a:rPr lang="it-IT" dirty="0"/>
              <a:t>la parte centrale della </a:t>
            </a:r>
            <a:r>
              <a:rPr lang="it-IT" i="1" dirty="0"/>
              <a:t>Vita nova</a:t>
            </a:r>
            <a:r>
              <a:rPr lang="it-IT" dirty="0"/>
              <a:t>, le “rime della </a:t>
            </a:r>
            <a:r>
              <a:rPr lang="it-IT" dirty="0" err="1"/>
              <a:t>laude</a:t>
            </a:r>
            <a:r>
              <a:rPr lang="it-IT" dirty="0"/>
              <a:t>”; es. </a:t>
            </a:r>
            <a:r>
              <a:rPr lang="it-IT" i="1" dirty="0"/>
              <a:t>Tanto gentile e tanto onesta </a:t>
            </a:r>
            <a:r>
              <a:rPr lang="it-IT" i="1" dirty="0" smtClean="0"/>
              <a:t>pare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Seconda parte della Vita Nova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Muore il padre di Beatrice</a:t>
            </a:r>
          </a:p>
          <a:p>
            <a:r>
              <a:rPr lang="it-IT" dirty="0" smtClean="0"/>
              <a:t>Dante fa sogni di morte e prevede la morte di Beatrice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Beatrice muore</a:t>
            </a:r>
          </a:p>
          <a:p>
            <a:r>
              <a:rPr lang="it-IT" dirty="0"/>
              <a:t>Dante va in </a:t>
            </a:r>
            <a:r>
              <a:rPr lang="it-IT" b="1" dirty="0" smtClean="0"/>
              <a:t>crisi</a:t>
            </a:r>
            <a:r>
              <a:rPr lang="it-IT" dirty="0"/>
              <a:t>, piange in continuazione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Affacciandosi alla </a:t>
            </a:r>
            <a:r>
              <a:rPr lang="it-IT" b="1" dirty="0"/>
              <a:t>finestra</a:t>
            </a:r>
            <a:r>
              <a:rPr lang="it-IT" dirty="0"/>
              <a:t> vede una donna (“</a:t>
            </a:r>
            <a:r>
              <a:rPr lang="it-IT" dirty="0">
                <a:solidFill>
                  <a:srgbClr val="FF0000"/>
                </a:solidFill>
              </a:rPr>
              <a:t>la gentile</a:t>
            </a:r>
            <a:r>
              <a:rPr lang="it-IT" dirty="0"/>
              <a:t>”) che si commuove e si mette a piangere vedendolo piangere. Tra loro c’è uno scambio di sguardi: Dante </a:t>
            </a:r>
            <a:r>
              <a:rPr lang="it-IT" b="1" dirty="0"/>
              <a:t>trova conforto </a:t>
            </a:r>
            <a:r>
              <a:rPr lang="it-IT" dirty="0"/>
              <a:t>in lei (che potrebbe non essere una donna reale, ma simboleggiare il sapere, la </a:t>
            </a:r>
            <a:r>
              <a:rPr lang="it-IT" dirty="0">
                <a:solidFill>
                  <a:srgbClr val="FF0000"/>
                </a:solidFill>
              </a:rPr>
              <a:t>filosofia</a:t>
            </a:r>
            <a:r>
              <a:rPr lang="it-IT" dirty="0" smtClean="0"/>
              <a:t>). Ma la filosofia, completamente razionale, non può elevare verso Dio.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it-IT" b="1" dirty="0"/>
              <a:t>Beatrice </a:t>
            </a:r>
            <a:r>
              <a:rPr lang="it-IT" b="1" dirty="0">
                <a:solidFill>
                  <a:srgbClr val="FF0000"/>
                </a:solidFill>
              </a:rPr>
              <a:t>appare in sogno </a:t>
            </a:r>
            <a:r>
              <a:rPr lang="it-IT" b="1" dirty="0"/>
              <a:t>a Dante</a:t>
            </a:r>
            <a:r>
              <a:rPr lang="it-IT" dirty="0"/>
              <a:t> e lo </a:t>
            </a:r>
            <a:r>
              <a:rPr lang="it-IT" b="1" dirty="0"/>
              <a:t>rimprovera</a:t>
            </a:r>
            <a:r>
              <a:rPr lang="it-IT" dirty="0"/>
              <a:t> per aver tradito l’amore per lei. </a:t>
            </a:r>
            <a:endParaRPr lang="it-IT" dirty="0" smtClean="0"/>
          </a:p>
          <a:p>
            <a:r>
              <a:rPr lang="it-IT" dirty="0" smtClean="0"/>
              <a:t>Al </a:t>
            </a:r>
            <a:r>
              <a:rPr lang="it-IT" dirty="0"/>
              <a:t>risveglio Dante si propone di </a:t>
            </a:r>
            <a:endParaRPr lang="it-IT" dirty="0" smtClean="0"/>
          </a:p>
          <a:p>
            <a:pPr lvl="1"/>
            <a:r>
              <a:rPr lang="it-IT" dirty="0" smtClean="0"/>
              <a:t>1</a:t>
            </a:r>
            <a:r>
              <a:rPr lang="it-IT" dirty="0"/>
              <a:t>) </a:t>
            </a:r>
            <a:r>
              <a:rPr lang="it-IT" b="1" dirty="0"/>
              <a:t>ritornare a Beatrice</a:t>
            </a:r>
            <a:r>
              <a:rPr lang="it-IT" dirty="0"/>
              <a:t>; </a:t>
            </a:r>
            <a:endParaRPr lang="it-IT" dirty="0" smtClean="0"/>
          </a:p>
          <a:p>
            <a:pPr lvl="1"/>
            <a:r>
              <a:rPr lang="it-IT" dirty="0" smtClean="0"/>
              <a:t>2</a:t>
            </a:r>
            <a:r>
              <a:rPr lang="it-IT" dirty="0"/>
              <a:t>) parlare di Beatrice in </a:t>
            </a:r>
            <a:r>
              <a:rPr lang="it-IT" b="1" dirty="0"/>
              <a:t>un’opera più vasta</a:t>
            </a:r>
            <a:r>
              <a:rPr lang="it-IT" dirty="0"/>
              <a:t> (che sarà la </a:t>
            </a:r>
            <a:r>
              <a:rPr lang="it-IT" i="1" dirty="0"/>
              <a:t>Commedia</a:t>
            </a:r>
            <a:r>
              <a:rPr lang="it-IT" dirty="0" smtClean="0"/>
              <a:t>).</a:t>
            </a:r>
          </a:p>
          <a:p>
            <a:pPr lvl="1"/>
            <a:endParaRPr lang="it-IT" dirty="0"/>
          </a:p>
          <a:p>
            <a:r>
              <a:rPr lang="it-IT" dirty="0" smtClean="0"/>
              <a:t>Appartiene a questa parte il sonetto: </a:t>
            </a:r>
            <a:r>
              <a:rPr lang="it-IT" i="1" dirty="0"/>
              <a:t>Oltre la spera che più larga gira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vita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</p:spPr>
        <p:txBody>
          <a:bodyPr/>
          <a:lstStyle/>
          <a:p>
            <a:r>
              <a:rPr lang="it-IT" dirty="0" smtClean="0"/>
              <a:t>Nasce a </a:t>
            </a:r>
            <a:r>
              <a:rPr lang="it-IT" dirty="0" smtClean="0">
                <a:solidFill>
                  <a:srgbClr val="FF0000"/>
                </a:solidFill>
              </a:rPr>
              <a:t>FIRENZE</a:t>
            </a:r>
            <a:r>
              <a:rPr lang="it-IT" dirty="0" smtClean="0"/>
              <a:t> nel </a:t>
            </a:r>
            <a:r>
              <a:rPr lang="it-IT" u="sng" dirty="0" smtClean="0">
                <a:solidFill>
                  <a:srgbClr val="FF0000"/>
                </a:solidFill>
              </a:rPr>
              <a:t>1265</a:t>
            </a:r>
          </a:p>
          <a:p>
            <a:endParaRPr lang="it-IT" dirty="0"/>
          </a:p>
          <a:p>
            <a:r>
              <a:rPr lang="it-IT" dirty="0" smtClean="0"/>
              <a:t>La sua è una famiglia della </a:t>
            </a:r>
            <a:r>
              <a:rPr lang="it-IT" dirty="0" smtClean="0">
                <a:solidFill>
                  <a:srgbClr val="FF0000"/>
                </a:solidFill>
              </a:rPr>
              <a:t>piccola </a:t>
            </a:r>
            <a:r>
              <a:rPr lang="it-IT" dirty="0" err="1" smtClean="0">
                <a:solidFill>
                  <a:srgbClr val="FF0000"/>
                </a:solidFill>
              </a:rPr>
              <a:t>nobiltà</a:t>
            </a:r>
            <a:r>
              <a:rPr lang="it-IT" dirty="0" err="1" smtClean="0"/>
              <a:t>…</a:t>
            </a:r>
            <a:endParaRPr lang="it-IT" dirty="0" smtClean="0"/>
          </a:p>
          <a:p>
            <a:r>
              <a:rPr lang="it-IT" dirty="0" err="1" smtClean="0"/>
              <a:t>…di</a:t>
            </a:r>
            <a:r>
              <a:rPr lang="it-IT" dirty="0" smtClean="0"/>
              <a:t> parte </a:t>
            </a:r>
            <a:r>
              <a:rPr lang="it-IT" dirty="0" smtClean="0">
                <a:solidFill>
                  <a:srgbClr val="FF0000"/>
                </a:solidFill>
              </a:rPr>
              <a:t>GUELFA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2910" y="442913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GUELFI = appoggiano il papa contro l’imperatore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6314" y="442913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GHIBELLINI = appoggiano l’imperatore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28638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142984"/>
            <a:ext cx="1019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educazione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Fu quasi del tutto </a:t>
            </a:r>
            <a:r>
              <a:rPr lang="it-IT" dirty="0" smtClean="0">
                <a:solidFill>
                  <a:srgbClr val="FF0000"/>
                </a:solidFill>
              </a:rPr>
              <a:t>autodidatta</a:t>
            </a:r>
          </a:p>
          <a:p>
            <a:r>
              <a:rPr lang="it-IT" dirty="0" smtClean="0"/>
              <a:t>Da giovane, con </a:t>
            </a:r>
            <a:r>
              <a:rPr lang="it-IT" dirty="0" err="1" smtClean="0">
                <a:solidFill>
                  <a:srgbClr val="FF0000"/>
                </a:solidFill>
              </a:rPr>
              <a:t>Brunetto</a:t>
            </a:r>
            <a:r>
              <a:rPr lang="it-IT" dirty="0" smtClean="0">
                <a:solidFill>
                  <a:srgbClr val="FF0000"/>
                </a:solidFill>
              </a:rPr>
              <a:t> Latini</a:t>
            </a:r>
            <a:r>
              <a:rPr lang="it-IT" dirty="0" smtClean="0"/>
              <a:t>, studiò</a:t>
            </a:r>
          </a:p>
          <a:p>
            <a:pPr lvl="1"/>
            <a:r>
              <a:rPr lang="it-IT" dirty="0" smtClean="0"/>
              <a:t> grammatica, retorica, teologia, filosofia; </a:t>
            </a:r>
            <a:endParaRPr lang="it-IT" dirty="0"/>
          </a:p>
          <a:p>
            <a:pPr lvl="1"/>
            <a:r>
              <a:rPr lang="it-IT" dirty="0" smtClean="0"/>
              <a:t>il latino, la lingua d’oil</a:t>
            </a:r>
          </a:p>
          <a:p>
            <a:pPr lvl="1"/>
            <a:endParaRPr lang="it-IT" dirty="0"/>
          </a:p>
          <a:p>
            <a:r>
              <a:rPr lang="it-IT" dirty="0" smtClean="0"/>
              <a:t>Divenne inoltre </a:t>
            </a:r>
            <a:r>
              <a:rPr lang="it-IT" dirty="0" smtClean="0">
                <a:solidFill>
                  <a:srgbClr val="FF0000"/>
                </a:solidFill>
              </a:rPr>
              <a:t>amico di Cavalcanti </a:t>
            </a:r>
            <a:r>
              <a:rPr lang="it-IT" dirty="0" smtClean="0"/>
              <a:t>ed entrò a far parte dei poeti dello </a:t>
            </a:r>
            <a:r>
              <a:rPr lang="it-IT" dirty="0" smtClean="0">
                <a:solidFill>
                  <a:srgbClr val="FF0000"/>
                </a:solidFill>
              </a:rPr>
              <a:t>Stilnovo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 è sposato?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Dante sposa </a:t>
            </a:r>
            <a:r>
              <a:rPr lang="it-IT" dirty="0" smtClean="0">
                <a:solidFill>
                  <a:srgbClr val="FF0000"/>
                </a:solidFill>
              </a:rPr>
              <a:t>GEMMA DONATI</a:t>
            </a:r>
          </a:p>
          <a:p>
            <a:endParaRPr lang="it-IT" dirty="0"/>
          </a:p>
          <a:p>
            <a:r>
              <a:rPr lang="it-IT" dirty="0" smtClean="0"/>
              <a:t>Il suo amore è però rivolto a </a:t>
            </a:r>
            <a:r>
              <a:rPr lang="it-IT" dirty="0" smtClean="0">
                <a:solidFill>
                  <a:srgbClr val="FF0000"/>
                </a:solidFill>
              </a:rPr>
              <a:t>BEATRICE</a:t>
            </a:r>
          </a:p>
          <a:p>
            <a:pPr lvl="1"/>
            <a:r>
              <a:rPr lang="it-IT" dirty="0" smtClean="0"/>
              <a:t>È una donna reale</a:t>
            </a:r>
          </a:p>
          <a:p>
            <a:pPr lvl="1"/>
            <a:r>
              <a:rPr lang="it-IT" dirty="0" smtClean="0"/>
              <a:t>E’ </a:t>
            </a:r>
            <a:r>
              <a:rPr lang="it-IT" b="1" u="sng" dirty="0" smtClean="0"/>
              <a:t>sposata</a:t>
            </a:r>
            <a:r>
              <a:rPr lang="it-IT" dirty="0" smtClean="0"/>
              <a:t> con Simone de’ Bardi</a:t>
            </a:r>
          </a:p>
          <a:p>
            <a:pPr lvl="1"/>
            <a:r>
              <a:rPr lang="it-IT" dirty="0" smtClean="0"/>
              <a:t>E’ </a:t>
            </a:r>
            <a:r>
              <a:rPr lang="it-IT" dirty="0"/>
              <a:t>p</a:t>
            </a:r>
            <a:r>
              <a:rPr lang="it-IT" dirty="0" smtClean="0"/>
              <a:t>resa come </a:t>
            </a:r>
            <a:r>
              <a:rPr lang="it-IT" b="1" dirty="0" smtClean="0"/>
              <a:t>simbolo</a:t>
            </a:r>
            <a:r>
              <a:rPr lang="it-IT" dirty="0" smtClean="0"/>
              <a:t>, ed è usata da Dante </a:t>
            </a:r>
            <a:r>
              <a:rPr lang="it-IT" u="sng" dirty="0" smtClean="0"/>
              <a:t>in due sue grandi opere</a:t>
            </a:r>
            <a:r>
              <a:rPr lang="it-IT" dirty="0" smtClean="0"/>
              <a:t> (Vita Nova e Commedia)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Questioni politiche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Dante </a:t>
            </a:r>
            <a:r>
              <a:rPr lang="it-IT" b="1" u="sng" dirty="0" smtClean="0"/>
              <a:t>si impegna molto in politica</a:t>
            </a:r>
          </a:p>
          <a:p>
            <a:r>
              <a:rPr lang="it-IT" dirty="0" smtClean="0"/>
              <a:t>A Firenze i guelfi erano divisi in </a:t>
            </a:r>
            <a:r>
              <a:rPr lang="it-IT" dirty="0" smtClean="0">
                <a:solidFill>
                  <a:srgbClr val="FF0000"/>
                </a:solidFill>
              </a:rPr>
              <a:t>Neri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FF0000"/>
                </a:solidFill>
              </a:rPr>
              <a:t>Bianchi</a:t>
            </a:r>
          </a:p>
          <a:p>
            <a:r>
              <a:rPr lang="it-IT" dirty="0" smtClean="0"/>
              <a:t>Dante è un </a:t>
            </a:r>
            <a:r>
              <a:rPr lang="it-IT" dirty="0" smtClean="0">
                <a:solidFill>
                  <a:srgbClr val="FF0000"/>
                </a:solidFill>
              </a:rPr>
              <a:t>guelfo dei Bianchi</a:t>
            </a:r>
          </a:p>
          <a:p>
            <a:endParaRPr lang="it-IT" dirty="0"/>
          </a:p>
          <a:p>
            <a:pPr lvl="0"/>
            <a:r>
              <a:rPr lang="it-IT" dirty="0"/>
              <a:t>I </a:t>
            </a:r>
            <a:r>
              <a:rPr lang="it-IT" b="1" dirty="0"/>
              <a:t>Bianchi</a:t>
            </a:r>
            <a:r>
              <a:rPr lang="it-IT" dirty="0"/>
              <a:t> con a capo la famiglia dei Cerchi vogliono mantenersi </a:t>
            </a:r>
            <a:r>
              <a:rPr lang="it-IT" i="1" dirty="0"/>
              <a:t>liberi dall’influenza </a:t>
            </a:r>
            <a:r>
              <a:rPr lang="it-IT" i="1" dirty="0" smtClean="0"/>
              <a:t>politica del </a:t>
            </a:r>
            <a:r>
              <a:rPr lang="it-IT" i="1" dirty="0"/>
              <a:t>papa </a:t>
            </a:r>
            <a:r>
              <a:rPr lang="it-IT" dirty="0"/>
              <a:t>(Bonifacio VIII). </a:t>
            </a:r>
          </a:p>
          <a:p>
            <a:r>
              <a:rPr lang="it-IT" dirty="0"/>
              <a:t>I </a:t>
            </a:r>
            <a:r>
              <a:rPr lang="it-IT" b="1" dirty="0"/>
              <a:t>Neri</a:t>
            </a:r>
            <a:r>
              <a:rPr lang="it-IT" dirty="0"/>
              <a:t>, con a capo la famiglia Donati, sono invece </a:t>
            </a:r>
            <a:r>
              <a:rPr lang="it-IT" i="1" dirty="0"/>
              <a:t>alleati del papa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Dante diventa </a:t>
            </a:r>
            <a:r>
              <a:rPr lang="it-IT" dirty="0" smtClean="0">
                <a:solidFill>
                  <a:srgbClr val="FF0000"/>
                </a:solidFill>
              </a:rPr>
              <a:t>PRIORE</a:t>
            </a:r>
            <a:r>
              <a:rPr lang="it-IT" dirty="0" smtClean="0"/>
              <a:t> </a:t>
            </a:r>
            <a:r>
              <a:rPr lang="it-IT" sz="1900" i="1" dirty="0" smtClean="0"/>
              <a:t>(carica politica)</a:t>
            </a:r>
          </a:p>
          <a:p>
            <a:r>
              <a:rPr lang="it-IT" dirty="0" smtClean="0"/>
              <a:t>Manda </a:t>
            </a:r>
            <a:r>
              <a:rPr lang="it-IT" dirty="0" smtClean="0">
                <a:solidFill>
                  <a:srgbClr val="FF0000"/>
                </a:solidFill>
              </a:rPr>
              <a:t>in esilio i capi </a:t>
            </a:r>
            <a:r>
              <a:rPr lang="it-IT" dirty="0" smtClean="0"/>
              <a:t>delle due fazioni per mettere pace tra Bianchi e Neri</a:t>
            </a:r>
          </a:p>
          <a:p>
            <a:endParaRPr lang="it-IT" dirty="0"/>
          </a:p>
          <a:p>
            <a:r>
              <a:rPr lang="it-IT" dirty="0" smtClean="0"/>
              <a:t>Ma nel </a:t>
            </a:r>
            <a:r>
              <a:rPr lang="it-IT" dirty="0" smtClean="0">
                <a:solidFill>
                  <a:srgbClr val="FF0000"/>
                </a:solidFill>
              </a:rPr>
              <a:t>1301</a:t>
            </a:r>
            <a:r>
              <a:rPr lang="it-IT" dirty="0" smtClean="0"/>
              <a:t> (Dante è in missione da papa Bonifacio) i </a:t>
            </a:r>
            <a:r>
              <a:rPr lang="it-IT" dirty="0" smtClean="0">
                <a:solidFill>
                  <a:srgbClr val="FF0000"/>
                </a:solidFill>
              </a:rPr>
              <a:t>NERI PRENDONO IL POTERE</a:t>
            </a:r>
          </a:p>
          <a:p>
            <a:r>
              <a:rPr lang="it-IT" dirty="0" smtClean="0"/>
              <a:t>I Neri condannano Dante all’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esilio</a:t>
            </a:r>
          </a:p>
          <a:p>
            <a:r>
              <a:rPr lang="it-IT" dirty="0" smtClean="0"/>
              <a:t>L’esilio fu un’esperienza </a:t>
            </a:r>
            <a:r>
              <a:rPr lang="it-IT" b="1" dirty="0" smtClean="0"/>
              <a:t>molto dolorosa </a:t>
            </a:r>
            <a:r>
              <a:rPr lang="it-IT" dirty="0" smtClean="0"/>
              <a:t>per Dante; viaggiò e scrisse comunque molto (ad esempio scrisse la </a:t>
            </a:r>
            <a:r>
              <a:rPr lang="it-IT" i="1" dirty="0" smtClean="0"/>
              <a:t>Divina Commedia</a:t>
            </a:r>
            <a:r>
              <a:rPr lang="it-IT" dirty="0" smtClean="0"/>
              <a:t>)</a:t>
            </a:r>
          </a:p>
          <a:p>
            <a:r>
              <a:rPr lang="it-IT" dirty="0" smtClean="0"/>
              <a:t>Dante muore a </a:t>
            </a:r>
            <a:r>
              <a:rPr lang="it-IT" dirty="0" smtClean="0">
                <a:solidFill>
                  <a:srgbClr val="FF0000"/>
                </a:solidFill>
              </a:rPr>
              <a:t>Ravenna nel 1321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48" y="642918"/>
            <a:ext cx="8697783" cy="56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VITA NOVA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È </a:t>
            </a:r>
            <a:r>
              <a:rPr lang="it-IT" dirty="0" smtClean="0"/>
              <a:t>scritta </a:t>
            </a:r>
            <a:r>
              <a:rPr lang="it-IT" dirty="0"/>
              <a:t>quando Dante è</a:t>
            </a:r>
            <a:r>
              <a:rPr lang="it-IT" dirty="0" smtClean="0"/>
              <a:t> </a:t>
            </a:r>
            <a:r>
              <a:rPr lang="it-IT" dirty="0"/>
              <a:t>ancora a </a:t>
            </a:r>
            <a:r>
              <a:rPr lang="it-IT" dirty="0" smtClean="0"/>
              <a:t>Firenze (</a:t>
            </a:r>
            <a:r>
              <a:rPr lang="it-IT" i="1" dirty="0" smtClean="0"/>
              <a:t>opera giovanile</a:t>
            </a:r>
            <a:r>
              <a:rPr lang="it-IT" dirty="0" smtClean="0"/>
              <a:t>)</a:t>
            </a:r>
            <a:endParaRPr lang="it-IT" dirty="0"/>
          </a:p>
          <a:p>
            <a:pPr lvl="0"/>
            <a:r>
              <a:rPr lang="it-IT" dirty="0"/>
              <a:t>È scritta in </a:t>
            </a:r>
            <a:r>
              <a:rPr lang="it-IT" b="1" dirty="0">
                <a:solidFill>
                  <a:srgbClr val="FF0000"/>
                </a:solidFill>
              </a:rPr>
              <a:t>volgare</a:t>
            </a:r>
            <a:r>
              <a:rPr lang="it-IT" dirty="0"/>
              <a:t>.</a:t>
            </a:r>
          </a:p>
          <a:p>
            <a:r>
              <a:rPr lang="it-IT" dirty="0"/>
              <a:t>È un’opera </a:t>
            </a:r>
            <a:r>
              <a:rPr lang="it-IT" b="1" u="sng" dirty="0"/>
              <a:t>mista</a:t>
            </a:r>
            <a:r>
              <a:rPr lang="it-IT" u="sng" dirty="0"/>
              <a:t> tra poesia e prosa</a:t>
            </a:r>
            <a:r>
              <a:rPr lang="it-IT" dirty="0"/>
              <a:t> </a:t>
            </a:r>
            <a:r>
              <a:rPr lang="it-IT" dirty="0" smtClean="0"/>
              <a:t>(“</a:t>
            </a:r>
            <a:r>
              <a:rPr lang="it-IT" b="1" dirty="0" smtClean="0">
                <a:solidFill>
                  <a:srgbClr val="FF0000"/>
                </a:solidFill>
              </a:rPr>
              <a:t>PROSIMETRO</a:t>
            </a:r>
            <a:r>
              <a:rPr lang="it-IT" dirty="0"/>
              <a:t>”). </a:t>
            </a:r>
            <a:r>
              <a:rPr lang="it-IT" i="1" dirty="0"/>
              <a:t>Dante aveva scritto diverse </a:t>
            </a:r>
            <a:r>
              <a:rPr lang="it-IT" i="1" u="sng" dirty="0"/>
              <a:t>poesie</a:t>
            </a:r>
            <a:r>
              <a:rPr lang="it-IT" i="1" dirty="0"/>
              <a:t> per Beatrice, quindi </a:t>
            </a:r>
            <a:r>
              <a:rPr lang="it-IT" i="1" u="sng" dirty="0"/>
              <a:t>le organizza </a:t>
            </a:r>
            <a:r>
              <a:rPr lang="it-IT" i="1" dirty="0"/>
              <a:t>cronologicamente e </a:t>
            </a:r>
            <a:r>
              <a:rPr lang="it-IT" i="1" u="sng" dirty="0"/>
              <a:t>le lega </a:t>
            </a:r>
            <a:r>
              <a:rPr lang="it-IT" i="1" dirty="0"/>
              <a:t>grazie alla prosa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Nella Vita Nova Dante racconto del suo </a:t>
            </a:r>
            <a:r>
              <a:rPr lang="it-IT" dirty="0" smtClean="0">
                <a:solidFill>
                  <a:srgbClr val="FF0000"/>
                </a:solidFill>
              </a:rPr>
              <a:t>INCONTRO CON BEATRICE</a:t>
            </a:r>
          </a:p>
          <a:p>
            <a:r>
              <a:rPr lang="it-IT" dirty="0"/>
              <a:t>Il titolo è “Vita nova” perché l’incontro con Beatrice e l’amore per lei fa iniziare a Dante </a:t>
            </a:r>
            <a:r>
              <a:rPr lang="it-IT" dirty="0">
                <a:solidFill>
                  <a:srgbClr val="FF0000"/>
                </a:solidFill>
              </a:rPr>
              <a:t>una </a:t>
            </a:r>
            <a:r>
              <a:rPr lang="it-IT" b="1" dirty="0">
                <a:solidFill>
                  <a:srgbClr val="FF0000"/>
                </a:solidFill>
              </a:rPr>
              <a:t>nuova vita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(rinnovamento </a:t>
            </a:r>
            <a:r>
              <a:rPr lang="it-IT" u="sng" dirty="0"/>
              <a:t>spirituale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b="1" i="1" dirty="0" smtClean="0"/>
              <a:t>RICORDA! </a:t>
            </a:r>
            <a:r>
              <a:rPr lang="it-IT" dirty="0" smtClean="0"/>
              <a:t>Il significato dell’amore per Beatrice è </a:t>
            </a:r>
            <a:r>
              <a:rPr lang="it-IT" b="1" dirty="0" smtClean="0"/>
              <a:t>allegorico</a:t>
            </a:r>
            <a:r>
              <a:rPr lang="it-IT" dirty="0" smtClean="0"/>
              <a:t> (Beatrice è presa come simbolo)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844</Words>
  <Application>Microsoft Office PowerPoint</Application>
  <PresentationFormat>Presentazione su schermo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Dante Alighieri</vt:lpstr>
      <vt:lpstr>La vita</vt:lpstr>
      <vt:lpstr>educazione</vt:lpstr>
      <vt:lpstr>Si è sposato?</vt:lpstr>
      <vt:lpstr>Questioni politiche</vt:lpstr>
      <vt:lpstr>Diapositiva 6</vt:lpstr>
      <vt:lpstr>Diapositiva 7</vt:lpstr>
      <vt:lpstr>VITA NOVA</vt:lpstr>
      <vt:lpstr>Il titolo</vt:lpstr>
      <vt:lpstr>La struttura</vt:lpstr>
      <vt:lpstr>Diapositiva 11</vt:lpstr>
      <vt:lpstr>Elementi simbolici presenti</vt:lpstr>
      <vt:lpstr>La donna angelo</vt:lpstr>
      <vt:lpstr>Diapositiva 14</vt:lpstr>
      <vt:lpstr>La donna dello schermo</vt:lpstr>
      <vt:lpstr>La parte centrale della Vita Nova</vt:lpstr>
      <vt:lpstr>Seconda parte della Vita Nova</vt:lpstr>
      <vt:lpstr>Diapositiva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Dante Alighieri</dc:title>
  <dc:creator>Simone</dc:creator>
  <cp:lastModifiedBy>Simone</cp:lastModifiedBy>
  <cp:revision>7</cp:revision>
  <dcterms:created xsi:type="dcterms:W3CDTF">2015-01-29T12:37:39Z</dcterms:created>
  <dcterms:modified xsi:type="dcterms:W3CDTF">2015-01-29T13:45:39Z</dcterms:modified>
</cp:coreProperties>
</file>